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Anton" charset="1" panose="00000500000000000000"/>
      <p:regular r:id="rId32"/>
    </p:embeddedFont>
    <p:embeddedFont>
      <p:font typeface="Montserrat" charset="1" panose="00000500000000000000"/>
      <p:regular r:id="rId33"/>
    </p:embeddedFont>
    <p:embeddedFont>
      <p:font typeface="Montserrat Bold" charset="1" panose="00000800000000000000"/>
      <p:regular r:id="rId34"/>
    </p:embeddedFont>
    <p:embeddedFont>
      <p:font typeface="Raleway Medium" charset="1" panose="00000000000000000000"/>
      <p:regular r:id="rId35"/>
    </p:embeddedFont>
    <p:embeddedFont>
      <p:font typeface="Raleway Bold" charset="1" panose="00000000000000000000"/>
      <p:regular r:id="rId36"/>
    </p:embeddedFont>
    <p:embeddedFont>
      <p:font typeface="Raleway Heavy" charset="1" panose="00000000000000000000"/>
      <p:regular r:id="rId37"/>
    </p:embeddedFont>
    <p:embeddedFont>
      <p:font typeface="Lato Heavy Bold" charset="1" panose="020F0502020204030203"/>
      <p:regular r:id="rId38"/>
    </p:embeddedFont>
    <p:embeddedFont>
      <p:font typeface="Open Sauce" charset="1" panose="000005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pn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Relationship Id="rId7" Target="../media/image27.png" Type="http://schemas.openxmlformats.org/officeDocument/2006/relationships/image"/><Relationship Id="rId8" Target="../media/image2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.png" Type="http://schemas.openxmlformats.org/officeDocument/2006/relationships/image"/><Relationship Id="rId6" Target="../media/image3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.png" Type="http://schemas.openxmlformats.org/officeDocument/2006/relationships/image"/><Relationship Id="rId6" Target="../media/image31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Relationship Id="rId5" Target="../media/image3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Relationship Id="rId5" Target="../media/image33.png" Type="http://schemas.openxmlformats.org/officeDocument/2006/relationships/image"/><Relationship Id="rId6" Target="../media/image34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35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36.png" Type="http://schemas.openxmlformats.org/officeDocument/2006/relationships/image"/><Relationship Id="rId7" Target="../media/image37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38.png" Type="http://schemas.openxmlformats.org/officeDocument/2006/relationships/image"/><Relationship Id="rId7" Target="../media/image39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0.pn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png" Type="http://schemas.openxmlformats.org/officeDocument/2006/relationships/image"/><Relationship Id="rId12" Target="../media/image21.png" Type="http://schemas.openxmlformats.org/officeDocument/2006/relationships/image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22.png" Type="http://schemas.openxmlformats.org/officeDocument/2006/relationships/image"/><Relationship Id="rId9" Target="../media/image2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2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Relationship Id="rId7" Target="../media/image27.png" Type="http://schemas.openxmlformats.org/officeDocument/2006/relationships/image"/><Relationship Id="rId8" Target="../media/image2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Relationship Id="rId7" Target="../media/image27.png" Type="http://schemas.openxmlformats.org/officeDocument/2006/relationships/image"/><Relationship Id="rId8" Target="../media/image2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505207" y="682599"/>
            <a:ext cx="9404563" cy="9404563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73139" y="1450531"/>
            <a:ext cx="7868699" cy="786869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385050" y="1185951"/>
            <a:ext cx="5644877" cy="7564324"/>
          </a:xfrm>
          <a:custGeom>
            <a:avLst/>
            <a:gdLst/>
            <a:ahLst/>
            <a:cxnLst/>
            <a:rect r="r" b="b" t="t" l="l"/>
            <a:pathLst>
              <a:path h="7564324" w="5644877">
                <a:moveTo>
                  <a:pt x="0" y="0"/>
                </a:moveTo>
                <a:lnTo>
                  <a:pt x="5644877" y="0"/>
                </a:lnTo>
                <a:lnTo>
                  <a:pt x="5644877" y="7564324"/>
                </a:lnTo>
                <a:lnTo>
                  <a:pt x="0" y="75643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8242509" y="3503495"/>
            <a:ext cx="1030630" cy="103063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4483810" y="4968113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73997" y="1311942"/>
            <a:ext cx="503422" cy="572070"/>
          </a:xfrm>
          <a:custGeom>
            <a:avLst/>
            <a:gdLst/>
            <a:ahLst/>
            <a:cxnLst/>
            <a:rect r="r" b="b" t="t" l="l"/>
            <a:pathLst>
              <a:path h="572070" w="503422">
                <a:moveTo>
                  <a:pt x="0" y="0"/>
                </a:moveTo>
                <a:lnTo>
                  <a:pt x="503422" y="0"/>
                </a:lnTo>
                <a:lnTo>
                  <a:pt x="503422" y="572070"/>
                </a:lnTo>
                <a:lnTo>
                  <a:pt x="0" y="5720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73997" y="8295915"/>
            <a:ext cx="5108382" cy="622294"/>
          </a:xfrm>
          <a:custGeom>
            <a:avLst/>
            <a:gdLst/>
            <a:ahLst/>
            <a:cxnLst/>
            <a:rect r="r" b="b" t="t" l="l"/>
            <a:pathLst>
              <a:path h="622294" w="5108382">
                <a:moveTo>
                  <a:pt x="0" y="0"/>
                </a:moveTo>
                <a:lnTo>
                  <a:pt x="5108382" y="0"/>
                </a:lnTo>
                <a:lnTo>
                  <a:pt x="5108382" y="622294"/>
                </a:lnTo>
                <a:lnTo>
                  <a:pt x="0" y="62229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4450958" y="6480769"/>
            <a:ext cx="478436" cy="837524"/>
          </a:xfrm>
          <a:custGeom>
            <a:avLst/>
            <a:gdLst/>
            <a:ahLst/>
            <a:cxnLst/>
            <a:rect r="r" b="b" t="t" l="l"/>
            <a:pathLst>
              <a:path h="837524" w="478436">
                <a:moveTo>
                  <a:pt x="0" y="0"/>
                </a:moveTo>
                <a:lnTo>
                  <a:pt x="478436" y="0"/>
                </a:lnTo>
                <a:lnTo>
                  <a:pt x="478436" y="837525"/>
                </a:lnTo>
                <a:lnTo>
                  <a:pt x="0" y="83752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273997" y="4218357"/>
            <a:ext cx="6968511" cy="1670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54"/>
              </a:lnSpc>
            </a:pPr>
            <a:r>
              <a:rPr lang="en-US" sz="12147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EASY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80115" y="8426404"/>
            <a:ext cx="354987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Grupo # 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86078" y="1417319"/>
            <a:ext cx="2772175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UVG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3997" y="6149465"/>
            <a:ext cx="6968511" cy="1681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59"/>
              </a:lnSpc>
            </a:pPr>
            <a:r>
              <a:rPr lang="en-US" sz="12247">
                <a:solidFill>
                  <a:srgbClr val="C4459F"/>
                </a:solidFill>
                <a:latin typeface="Anton"/>
                <a:ea typeface="Anton"/>
                <a:cs typeface="Anton"/>
                <a:sym typeface="Anton"/>
              </a:rPr>
              <a:t>STORE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94810" y="9369243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776487" y="2038299"/>
            <a:ext cx="222827" cy="222827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776487" y="4682943"/>
            <a:ext cx="222827" cy="22282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776487" y="7246147"/>
            <a:ext cx="222827" cy="22282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749546" y="3794097"/>
            <a:ext cx="4553602" cy="4114800"/>
          </a:xfrm>
          <a:custGeom>
            <a:avLst/>
            <a:gdLst/>
            <a:ahLst/>
            <a:cxnLst/>
            <a:rect r="r" b="b" t="t" l="l"/>
            <a:pathLst>
              <a:path h="4114800" w="4553602">
                <a:moveTo>
                  <a:pt x="0" y="0"/>
                </a:moveTo>
                <a:lnTo>
                  <a:pt x="4553602" y="0"/>
                </a:lnTo>
                <a:lnTo>
                  <a:pt x="455360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452377" y="2524228"/>
            <a:ext cx="792038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Los servidores deberán soportar al menos 1,000 usuarios simultáneos sin degradar el rendimiento (tiempo de respuesta menor a 2 segundos).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52377" y="1892534"/>
            <a:ext cx="382279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ESCALABILIDAD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52377" y="5168872"/>
            <a:ext cx="792038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 deberá contar con un mínimo de 1 TB de almacenamiento en la nube para datos, con respaldos diarios automáticos.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52377" y="4537178"/>
            <a:ext cx="59219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RESPALDO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52377" y="7732075"/>
            <a:ext cx="792038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El tiempo de carga de la página de inicio y las páginas de productos no debe superar los 3 segundos en condiciones de conexión promedio.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52377" y="7100382"/>
            <a:ext cx="59219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COMPATIBILIDAD 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4504450" y="-416385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090011" y="3259351"/>
            <a:ext cx="5381180" cy="5998949"/>
            <a:chOff x="0" y="0"/>
            <a:chExt cx="960026" cy="10702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60026" cy="1070239"/>
            </a:xfrm>
            <a:custGeom>
              <a:avLst/>
              <a:gdLst/>
              <a:ahLst/>
              <a:cxnLst/>
              <a:rect r="r" b="b" t="t" l="l"/>
              <a:pathLst>
                <a:path h="1070239" w="960026">
                  <a:moveTo>
                    <a:pt x="480013" y="0"/>
                  </a:moveTo>
                  <a:cubicBezTo>
                    <a:pt x="214909" y="0"/>
                    <a:pt x="0" y="239581"/>
                    <a:pt x="0" y="535119"/>
                  </a:cubicBezTo>
                  <a:cubicBezTo>
                    <a:pt x="0" y="830658"/>
                    <a:pt x="214909" y="1070239"/>
                    <a:pt x="480013" y="1070239"/>
                  </a:cubicBezTo>
                  <a:cubicBezTo>
                    <a:pt x="745117" y="1070239"/>
                    <a:pt x="960026" y="830658"/>
                    <a:pt x="960026" y="535119"/>
                  </a:cubicBezTo>
                  <a:cubicBezTo>
                    <a:pt x="960026" y="239581"/>
                    <a:pt x="745117" y="0"/>
                    <a:pt x="4800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90002" y="62235"/>
              <a:ext cx="780021" cy="9076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710360" y="-3873234"/>
            <a:ext cx="18778525" cy="9696548"/>
          </a:xfrm>
          <a:custGeom>
            <a:avLst/>
            <a:gdLst/>
            <a:ahLst/>
            <a:cxnLst/>
            <a:rect r="r" b="b" t="t" l="l"/>
            <a:pathLst>
              <a:path h="9696548" w="18778525">
                <a:moveTo>
                  <a:pt x="0" y="0"/>
                </a:moveTo>
                <a:lnTo>
                  <a:pt x="18778525" y="0"/>
                </a:lnTo>
                <a:lnTo>
                  <a:pt x="18778525" y="9696548"/>
                </a:lnTo>
                <a:lnTo>
                  <a:pt x="0" y="96965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766985" y="7261682"/>
            <a:ext cx="5814884" cy="4964457"/>
          </a:xfrm>
          <a:custGeom>
            <a:avLst/>
            <a:gdLst/>
            <a:ahLst/>
            <a:cxnLst/>
            <a:rect r="r" b="b" t="t" l="l"/>
            <a:pathLst>
              <a:path h="4964457" w="5814884">
                <a:moveTo>
                  <a:pt x="0" y="0"/>
                </a:moveTo>
                <a:lnTo>
                  <a:pt x="5814883" y="0"/>
                </a:lnTo>
                <a:lnTo>
                  <a:pt x="5814883" y="4964457"/>
                </a:lnTo>
                <a:lnTo>
                  <a:pt x="0" y="49644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6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65188" y="7475772"/>
            <a:ext cx="768999" cy="76899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874646" y="4258469"/>
            <a:ext cx="3811908" cy="381190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375368" y="4258469"/>
            <a:ext cx="499278" cy="499278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152117" y="4468575"/>
            <a:ext cx="3391696" cy="339169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16666" t="0" r="-16666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5773076" y="7583660"/>
            <a:ext cx="553222" cy="55322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1669655" y="1171575"/>
            <a:ext cx="4221892" cy="134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ACTORES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1956275" y="8478798"/>
            <a:ext cx="195842" cy="195842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028700" y="1818274"/>
            <a:ext cx="222827" cy="22282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028700" y="4462918"/>
            <a:ext cx="222827" cy="22282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028700" y="7026121"/>
            <a:ext cx="222827" cy="222827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1704590" y="2304202"/>
            <a:ext cx="7920383" cy="174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Responsable de la configuración, mantenimiento y supervisión general del sistema. Puede gestionar usuarios, planes de suscripción y funcionalidades avanzadas.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704590" y="1672508"/>
            <a:ext cx="6214048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ADMINISTRADOR DE LA PLATAFORMA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704590" y="4948846"/>
            <a:ext cx="792038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Persona que visita la tienda en línea creada en EasyStore, explora productos, realiza compras y gestiona sus pedidos.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704590" y="4317152"/>
            <a:ext cx="59219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CLIENTE (USUARIO FINAL)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704590" y="7512050"/>
            <a:ext cx="7920383" cy="174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Personal encargado de atender consultas y solucionar problemas de los usuarios (dueños de negocio) en la plataforma. Puede gestionar tickets de soporte y asistir en la configuración inicial.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704590" y="6880356"/>
            <a:ext cx="59219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SOPORTE TÉCNICO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090011" y="3259351"/>
            <a:ext cx="5381180" cy="5998949"/>
            <a:chOff x="0" y="0"/>
            <a:chExt cx="960026" cy="10702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60026" cy="1070239"/>
            </a:xfrm>
            <a:custGeom>
              <a:avLst/>
              <a:gdLst/>
              <a:ahLst/>
              <a:cxnLst/>
              <a:rect r="r" b="b" t="t" l="l"/>
              <a:pathLst>
                <a:path h="1070239" w="960026">
                  <a:moveTo>
                    <a:pt x="480013" y="0"/>
                  </a:moveTo>
                  <a:cubicBezTo>
                    <a:pt x="214909" y="0"/>
                    <a:pt x="0" y="239581"/>
                    <a:pt x="0" y="535119"/>
                  </a:cubicBezTo>
                  <a:cubicBezTo>
                    <a:pt x="0" y="830658"/>
                    <a:pt x="214909" y="1070239"/>
                    <a:pt x="480013" y="1070239"/>
                  </a:cubicBezTo>
                  <a:cubicBezTo>
                    <a:pt x="745117" y="1070239"/>
                    <a:pt x="960026" y="830658"/>
                    <a:pt x="960026" y="535119"/>
                  </a:cubicBezTo>
                  <a:cubicBezTo>
                    <a:pt x="960026" y="239581"/>
                    <a:pt x="745117" y="0"/>
                    <a:pt x="4800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90002" y="62235"/>
              <a:ext cx="780021" cy="9076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710360" y="-3873234"/>
            <a:ext cx="18778525" cy="9696548"/>
          </a:xfrm>
          <a:custGeom>
            <a:avLst/>
            <a:gdLst/>
            <a:ahLst/>
            <a:cxnLst/>
            <a:rect r="r" b="b" t="t" l="l"/>
            <a:pathLst>
              <a:path h="9696548" w="18778525">
                <a:moveTo>
                  <a:pt x="0" y="0"/>
                </a:moveTo>
                <a:lnTo>
                  <a:pt x="18778525" y="0"/>
                </a:lnTo>
                <a:lnTo>
                  <a:pt x="18778525" y="9696548"/>
                </a:lnTo>
                <a:lnTo>
                  <a:pt x="0" y="96965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766985" y="7261682"/>
            <a:ext cx="5814884" cy="4964457"/>
          </a:xfrm>
          <a:custGeom>
            <a:avLst/>
            <a:gdLst/>
            <a:ahLst/>
            <a:cxnLst/>
            <a:rect r="r" b="b" t="t" l="l"/>
            <a:pathLst>
              <a:path h="4964457" w="5814884">
                <a:moveTo>
                  <a:pt x="0" y="0"/>
                </a:moveTo>
                <a:lnTo>
                  <a:pt x="5814883" y="0"/>
                </a:lnTo>
                <a:lnTo>
                  <a:pt x="5814883" y="4964457"/>
                </a:lnTo>
                <a:lnTo>
                  <a:pt x="0" y="49644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6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65188" y="7475772"/>
            <a:ext cx="768999" cy="76899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874646" y="4258469"/>
            <a:ext cx="3811908" cy="381190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375368" y="4258469"/>
            <a:ext cx="499278" cy="499278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152117" y="4468575"/>
            <a:ext cx="3391696" cy="339169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16666" t="0" r="-16666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5773076" y="7583660"/>
            <a:ext cx="553222" cy="55322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1669655" y="1171575"/>
            <a:ext cx="4221892" cy="134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ACTORES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1956275" y="8478798"/>
            <a:ext cx="195842" cy="195842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028700" y="2968471"/>
            <a:ext cx="222827" cy="22282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028700" y="5613115"/>
            <a:ext cx="222827" cy="22282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704590" y="3454400"/>
            <a:ext cx="792038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Servicio externo encargado de procesar los pagos en línea y validar las transacciones realizadas en la plataforma.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04590" y="2822706"/>
            <a:ext cx="71526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PASARELA DE PAGO (SISTEMA EXTERNO)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704590" y="6099043"/>
            <a:ext cx="792038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Servicio encargado de gestionar los envíos de los productos comprados en las tiendas de EasyStore. Se encarga de calcular costos y tiempos de entrega.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704590" y="5467350"/>
            <a:ext cx="743941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PROVEEDOR LOGÍSTICO (SISTEMA EXTERNO)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424567" y="3676282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617" y="9237186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19357" y="2118530"/>
            <a:ext cx="17701571" cy="324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61"/>
              </a:lnSpc>
            </a:pPr>
            <a:r>
              <a:rPr lang="en-US" sz="23582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USER STORIES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27914" y="0"/>
            <a:ext cx="6439512" cy="2329932"/>
          </a:xfrm>
          <a:custGeom>
            <a:avLst/>
            <a:gdLst/>
            <a:ahLst/>
            <a:cxnLst/>
            <a:rect r="r" b="b" t="t" l="l"/>
            <a:pathLst>
              <a:path h="2329932" w="6439512">
                <a:moveTo>
                  <a:pt x="0" y="0"/>
                </a:moveTo>
                <a:lnTo>
                  <a:pt x="6439512" y="0"/>
                </a:lnTo>
                <a:lnTo>
                  <a:pt x="6439512" y="2329932"/>
                </a:lnTo>
                <a:lnTo>
                  <a:pt x="0" y="23299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78249" y="392889"/>
            <a:ext cx="7355471" cy="187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VISIÓN GENERAL DE LAS ÉPICAS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5602" y="4063184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Permitir que el vendedor configure su tienda, su identidad de marca y la plantilla de diseño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218634"/>
            <a:ext cx="708661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6" indent="-269873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ÉPICA 1: CREACIÓN Y CONFIGURACIÓN DE LA TIENDA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44274" y="4079059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Controlar el catálogo, stock y categorías de los productos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37373" y="3234508"/>
            <a:ext cx="708661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6" indent="-269873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ÉPICA 2: GESTIÓN DE PRODUCTOS E INVENTARIO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235602" y="6374602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Permitir la visualización y actualización de pedidos y su historial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530052"/>
            <a:ext cx="708661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6" indent="-269873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ÉPICA 3: GESTIÓN DE ÓRDENES Y SEGUIMIENTO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144274" y="6155527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Integrar y configurar pagos y envíos para completar compras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37373" y="5530052"/>
            <a:ext cx="708661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6" indent="-269873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ÉPICA 4: MÉTODOS DE PAGO Y ENVÍO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223617" y="8689178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Mejorar el proceso de compra, catálogo y checkout para el cliente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6715" y="7844628"/>
            <a:ext cx="708661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6" indent="-269873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ÉPICA 5: EXPERIENCIA DEL USUARIO FINAL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27914" y="0"/>
            <a:ext cx="6439512" cy="2329932"/>
          </a:xfrm>
          <a:custGeom>
            <a:avLst/>
            <a:gdLst/>
            <a:ahLst/>
            <a:cxnLst/>
            <a:rect r="r" b="b" t="t" l="l"/>
            <a:pathLst>
              <a:path h="2329932" w="6439512">
                <a:moveTo>
                  <a:pt x="0" y="0"/>
                </a:moveTo>
                <a:lnTo>
                  <a:pt x="6439512" y="0"/>
                </a:lnTo>
                <a:lnTo>
                  <a:pt x="6439512" y="2329932"/>
                </a:lnTo>
                <a:lnTo>
                  <a:pt x="0" y="23299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34358" y="1683899"/>
            <a:ext cx="8095869" cy="8229600"/>
          </a:xfrm>
          <a:custGeom>
            <a:avLst/>
            <a:gdLst/>
            <a:ahLst/>
            <a:cxnLst/>
            <a:rect r="r" b="b" t="t" l="l"/>
            <a:pathLst>
              <a:path h="8229600" w="8095869">
                <a:moveTo>
                  <a:pt x="0" y="0"/>
                </a:moveTo>
                <a:lnTo>
                  <a:pt x="8095869" y="0"/>
                </a:lnTo>
                <a:lnTo>
                  <a:pt x="809586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222979" y="411934"/>
            <a:ext cx="9590464" cy="187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ROADMAP POR RELEASES (MVP 1.0 / MVP 1.1 / MVP 2)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23617" y="3794105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Historias críticas (imprescindibles para tener una tienda funcional y poder vender).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23617" y="2965430"/>
            <a:ext cx="708661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MVP 1.0: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23617" y="6089649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Historias de prioridad media o mejoras que complementan la experiencia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23617" y="5260973"/>
            <a:ext cx="708661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MVP 1.1: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223617" y="8388350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Historias de personalización de tienda y que aumenten el valor del producto en usabilidad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3617" y="7559674"/>
            <a:ext cx="708661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MVP 2: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27914" y="0"/>
            <a:ext cx="6439512" cy="2329932"/>
          </a:xfrm>
          <a:custGeom>
            <a:avLst/>
            <a:gdLst/>
            <a:ahLst/>
            <a:cxnLst/>
            <a:rect r="r" b="b" t="t" l="l"/>
            <a:pathLst>
              <a:path h="2329932" w="6439512">
                <a:moveTo>
                  <a:pt x="0" y="0"/>
                </a:moveTo>
                <a:lnTo>
                  <a:pt x="6439512" y="0"/>
                </a:lnTo>
                <a:lnTo>
                  <a:pt x="6439512" y="2329932"/>
                </a:lnTo>
                <a:lnTo>
                  <a:pt x="0" y="23299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222979" y="411934"/>
            <a:ext cx="9590464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DETALLE USER STORIES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23617" y="3794105"/>
            <a:ext cx="7920383" cy="306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HU1.1 – Registro de usuario y autenticación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HU1.2 – Configurar datos de la tienda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HU2.1 – Crear y editar productos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HU2.2 – Gestión de stock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HU3.1 – Recibir y visualizar pedidos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HU3.2 – Cambiar estado de una orden</a:t>
            </a:r>
          </a:p>
          <a:p>
            <a:pPr algn="l" marL="539746" indent="-269873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HU5.1 – Ver catálogo de productos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23617" y="2965430"/>
            <a:ext cx="708661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MVP 1.0: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72687" y="2965430"/>
            <a:ext cx="708661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MVP 1.1: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72687" y="3778230"/>
            <a:ext cx="7920383" cy="218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HU1.3 – Seleccionar y personalizar plantilla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HU2.3 – Categorización de productos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HU3.3 – Historial de órdenes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HU4.2 – Definir métodos de envío</a:t>
            </a:r>
          </a:p>
          <a:p>
            <a:pPr algn="l" marL="539746" indent="-269873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HU4.1 – Configurar métodos de pago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72687" y="6684633"/>
            <a:ext cx="708661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MVP 2.0: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172687" y="7497434"/>
            <a:ext cx="792038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HU4.3 – Cálculo automático de costos de envío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HU5.2 – Sugerencias de productos al carrito</a:t>
            </a:r>
          </a:p>
          <a:p>
            <a:pPr algn="l" marL="539746" indent="-269873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HU5.3 – Realizar una compra programada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27914" y="0"/>
            <a:ext cx="6439512" cy="2329932"/>
          </a:xfrm>
          <a:custGeom>
            <a:avLst/>
            <a:gdLst/>
            <a:ahLst/>
            <a:cxnLst/>
            <a:rect r="r" b="b" t="t" l="l"/>
            <a:pathLst>
              <a:path h="2329932" w="6439512">
                <a:moveTo>
                  <a:pt x="0" y="0"/>
                </a:moveTo>
                <a:lnTo>
                  <a:pt x="6439512" y="0"/>
                </a:lnTo>
                <a:lnTo>
                  <a:pt x="6439512" y="2329932"/>
                </a:lnTo>
                <a:lnTo>
                  <a:pt x="0" y="23299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222979" y="411934"/>
            <a:ext cx="9590464" cy="187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RESUMEN DE PRIORIDADES Y ESTIMACIONES TOTALES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8615" y="3668375"/>
            <a:ext cx="388720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MVP 1.0: 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4100176"/>
            <a:ext cx="4240596" cy="2117264"/>
            <a:chOff x="0" y="0"/>
            <a:chExt cx="5654128" cy="282301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5654128" cy="21870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716"/>
                </a:lnSpc>
              </a:pPr>
              <a:r>
                <a:rPr lang="en-US" b="true" sz="10716">
                  <a:solidFill>
                    <a:srgbClr val="1F2374"/>
                  </a:solidFill>
                  <a:latin typeface="Lato Heavy Bold"/>
                  <a:ea typeface="Lato Heavy Bold"/>
                  <a:cs typeface="Lato Heavy Bold"/>
                  <a:sym typeface="Lato Heavy Bold"/>
                </a:rPr>
                <a:t>70 SP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343688"/>
              <a:ext cx="5654128" cy="4793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55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409491" y="3483996"/>
            <a:ext cx="388720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MVP 1.1: 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569576" y="3915796"/>
            <a:ext cx="4240596" cy="2117264"/>
            <a:chOff x="0" y="0"/>
            <a:chExt cx="5654128" cy="282301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9525"/>
              <a:ext cx="5654128" cy="21870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716"/>
                </a:lnSpc>
              </a:pPr>
              <a:r>
                <a:rPr lang="en-US" b="true" sz="10716">
                  <a:solidFill>
                    <a:srgbClr val="1F2374"/>
                  </a:solidFill>
                  <a:latin typeface="Lato Heavy Bold"/>
                  <a:ea typeface="Lato Heavy Bold"/>
                  <a:cs typeface="Lato Heavy Bold"/>
                  <a:sym typeface="Lato Heavy Bold"/>
                </a:rPr>
                <a:t>40 SP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343688"/>
              <a:ext cx="5654128" cy="4793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55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2115097" y="3483996"/>
            <a:ext cx="388720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MVP 2.0: 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275182" y="3915796"/>
            <a:ext cx="4240596" cy="2117264"/>
            <a:chOff x="0" y="0"/>
            <a:chExt cx="5654128" cy="2823019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9525"/>
              <a:ext cx="5654128" cy="21870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716"/>
                </a:lnSpc>
              </a:pPr>
              <a:r>
                <a:rPr lang="en-US" b="true" sz="10716">
                  <a:solidFill>
                    <a:srgbClr val="1F2374"/>
                  </a:solidFill>
                  <a:latin typeface="Lato Heavy Bold"/>
                  <a:ea typeface="Lato Heavy Bold"/>
                  <a:cs typeface="Lato Heavy Bold"/>
                  <a:sym typeface="Lato Heavy Bold"/>
                </a:rPr>
                <a:t>46 SP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2343688"/>
              <a:ext cx="5654128" cy="4793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55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490677" y="7560465"/>
            <a:ext cx="792038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Las Historias de usuario suman un total de 156 puntos de storia totales distribuidos en entregas de 3 Release en versiones de MVP 1.0/1.1/2.0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27914" y="0"/>
            <a:ext cx="6439512" cy="2329932"/>
          </a:xfrm>
          <a:custGeom>
            <a:avLst/>
            <a:gdLst/>
            <a:ahLst/>
            <a:cxnLst/>
            <a:rect r="r" b="b" t="t" l="l"/>
            <a:pathLst>
              <a:path h="2329932" w="6439512">
                <a:moveTo>
                  <a:pt x="0" y="0"/>
                </a:moveTo>
                <a:lnTo>
                  <a:pt x="6439512" y="0"/>
                </a:lnTo>
                <a:lnTo>
                  <a:pt x="6439512" y="2329932"/>
                </a:lnTo>
                <a:lnTo>
                  <a:pt x="0" y="23299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738735" y="4133206"/>
            <a:ext cx="4695311" cy="4114800"/>
          </a:xfrm>
          <a:custGeom>
            <a:avLst/>
            <a:gdLst/>
            <a:ahLst/>
            <a:cxnLst/>
            <a:rect r="r" b="b" t="t" l="l"/>
            <a:pathLst>
              <a:path h="4114800" w="4695311">
                <a:moveTo>
                  <a:pt x="0" y="0"/>
                </a:moveTo>
                <a:lnTo>
                  <a:pt x="4695311" y="0"/>
                </a:lnTo>
                <a:lnTo>
                  <a:pt x="4695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478249" y="392889"/>
            <a:ext cx="7355471" cy="2800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CÓMO ESTAS HISTORIAS GENERAN VALOR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518128"/>
            <a:ext cx="7920383" cy="349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Para el vendedor: Automatizar la creación de tienda, stock, pedidos y pagos.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Para el comprador: Facilidad de compra, claridad de costos, navegación intuitiva.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Para el negocio: Rápido time-to-market, posibilidades de expansión (nuevas plantillas, nuevos servicios).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424567" y="3676282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617" y="9237186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19357" y="2118530"/>
            <a:ext cx="17701571" cy="639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61"/>
              </a:lnSpc>
            </a:pPr>
            <a:r>
              <a:rPr lang="en-US" sz="23582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CASOS DE</a:t>
            </a:r>
          </a:p>
          <a:p>
            <a:pPr algn="ctr">
              <a:lnSpc>
                <a:spcPts val="24761"/>
              </a:lnSpc>
            </a:pPr>
            <a:r>
              <a:rPr lang="en-US" sz="23582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 USO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47727" y="-107750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424567" y="3676282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789108" y="212384"/>
            <a:ext cx="9404563" cy="940456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557040" y="980316"/>
            <a:ext cx="7868699" cy="786869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526409" y="3033280"/>
            <a:ext cx="1030630" cy="103063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129807" y="1414026"/>
            <a:ext cx="7001279" cy="700127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4999" t="0" r="-25000" b="0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223617" y="9237186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813771"/>
            <a:ext cx="7355471" cy="134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ÍNDICE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0653" y="2942043"/>
            <a:ext cx="12998083" cy="6038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57893" indent="-528947" lvl="1">
              <a:lnSpc>
                <a:spcPts val="6859"/>
              </a:lnSpc>
              <a:buAutoNum type="arabicPeriod" startAt="1"/>
            </a:pPr>
            <a:r>
              <a:rPr lang="en-US" b="true" sz="48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Design studio</a:t>
            </a:r>
          </a:p>
          <a:p>
            <a:pPr algn="l" marL="1057893" indent="-528947" lvl="1">
              <a:lnSpc>
                <a:spcPts val="6859"/>
              </a:lnSpc>
              <a:buAutoNum type="arabicPeriod" startAt="1"/>
            </a:pPr>
            <a:r>
              <a:rPr lang="en-US" b="true" sz="48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Historia de usuario</a:t>
            </a:r>
          </a:p>
          <a:p>
            <a:pPr algn="l" marL="1057893" indent="-528947" lvl="1">
              <a:lnSpc>
                <a:spcPts val="6859"/>
              </a:lnSpc>
              <a:buAutoNum type="arabicPeriod" startAt="1"/>
            </a:pPr>
            <a:r>
              <a:rPr lang="en-US" b="true" sz="48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Casos de uso</a:t>
            </a:r>
          </a:p>
          <a:p>
            <a:pPr algn="l" marL="1057893" indent="-528947" lvl="1">
              <a:lnSpc>
                <a:spcPts val="6859"/>
              </a:lnSpc>
              <a:buAutoNum type="arabicPeriod" startAt="1"/>
            </a:pPr>
            <a:r>
              <a:rPr lang="en-US" b="true" sz="48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User story mapping</a:t>
            </a:r>
          </a:p>
          <a:p>
            <a:pPr algn="l" marL="1057893" indent="-528947" lvl="1">
              <a:lnSpc>
                <a:spcPts val="6859"/>
              </a:lnSpc>
              <a:buAutoNum type="arabicPeriod" startAt="1"/>
            </a:pPr>
            <a:r>
              <a:rPr lang="en-US" b="true" sz="48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Requisitos no funcionales</a:t>
            </a:r>
          </a:p>
          <a:p>
            <a:pPr algn="l" marL="1057893" indent="-528947" lvl="1">
              <a:lnSpc>
                <a:spcPts val="6859"/>
              </a:lnSpc>
              <a:buAutoNum type="arabicPeriod" startAt="1"/>
            </a:pPr>
            <a:r>
              <a:rPr lang="en-US" b="true" sz="48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Lista de actores</a:t>
            </a:r>
          </a:p>
          <a:p>
            <a:pPr algn="l">
              <a:lnSpc>
                <a:spcPts val="68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27914" y="0"/>
            <a:ext cx="6439512" cy="2329932"/>
          </a:xfrm>
          <a:custGeom>
            <a:avLst/>
            <a:gdLst/>
            <a:ahLst/>
            <a:cxnLst/>
            <a:rect r="r" b="b" t="t" l="l"/>
            <a:pathLst>
              <a:path h="2329932" w="6439512">
                <a:moveTo>
                  <a:pt x="0" y="0"/>
                </a:moveTo>
                <a:lnTo>
                  <a:pt x="6439512" y="0"/>
                </a:lnTo>
                <a:lnTo>
                  <a:pt x="6439512" y="2329932"/>
                </a:lnTo>
                <a:lnTo>
                  <a:pt x="0" y="23299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78249" y="392889"/>
            <a:ext cx="7355471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VENDEDOR</a:t>
            </a:r>
          </a:p>
        </p:txBody>
      </p:sp>
      <p:sp>
        <p:nvSpPr>
          <p:cNvPr name="AutoShape 5" id="5"/>
          <p:cNvSpPr/>
          <p:nvPr/>
        </p:nvSpPr>
        <p:spPr>
          <a:xfrm>
            <a:off x="9086633" y="2685962"/>
            <a:ext cx="69352" cy="1736434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8039908" y="2297791"/>
            <a:ext cx="1831952" cy="314423"/>
            <a:chOff x="0" y="0"/>
            <a:chExt cx="660608" cy="1133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892432" y="6717411"/>
            <a:ext cx="1831952" cy="314423"/>
            <a:chOff x="0" y="0"/>
            <a:chExt cx="660608" cy="1133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411331" y="6717411"/>
            <a:ext cx="1831952" cy="314423"/>
            <a:chOff x="0" y="0"/>
            <a:chExt cx="660608" cy="1133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063878" y="1821639"/>
            <a:ext cx="2184214" cy="763146"/>
            <a:chOff x="0" y="0"/>
            <a:chExt cx="787635" cy="27519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063878" y="3009323"/>
            <a:ext cx="2184214" cy="763146"/>
            <a:chOff x="0" y="0"/>
            <a:chExt cx="787635" cy="27519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2916402" y="6241258"/>
            <a:ext cx="2184214" cy="763146"/>
            <a:chOff x="0" y="0"/>
            <a:chExt cx="787635" cy="27519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435301" y="6241258"/>
            <a:ext cx="2184214" cy="763146"/>
            <a:chOff x="0" y="0"/>
            <a:chExt cx="787635" cy="27519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8059045" y="2038391"/>
            <a:ext cx="2169910" cy="291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Registrarse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039908" y="3226075"/>
            <a:ext cx="2169910" cy="291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Configurar tienda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892432" y="6348618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Cambiar nombre, logo, eslogan, etc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449605" y="6456360"/>
            <a:ext cx="2169910" cy="291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Gestionar stock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6411331" y="7989474"/>
            <a:ext cx="1831952" cy="314423"/>
            <a:chOff x="0" y="0"/>
            <a:chExt cx="660608" cy="1133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6435301" y="7513322"/>
            <a:ext cx="2184214" cy="763146"/>
            <a:chOff x="0" y="0"/>
            <a:chExt cx="787635" cy="275193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3211353" y="4874244"/>
            <a:ext cx="2184214" cy="763146"/>
            <a:chOff x="0" y="0"/>
            <a:chExt cx="787635" cy="275193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39" id="39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2892432" y="4874244"/>
            <a:ext cx="2184214" cy="763146"/>
            <a:chOff x="0" y="0"/>
            <a:chExt cx="787635" cy="275193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42" id="42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43" id="43"/>
          <p:cNvSpPr txBox="true"/>
          <p:nvPr/>
        </p:nvSpPr>
        <p:spPr>
          <a:xfrm rot="0">
            <a:off x="2892432" y="5105400"/>
            <a:ext cx="2169910" cy="291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Seleccionar plantilla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6449605" y="7608572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Categorización de productos</a:t>
            </a:r>
          </a:p>
        </p:txBody>
      </p:sp>
      <p:sp>
        <p:nvSpPr>
          <p:cNvPr name="AutoShape 45" id="45"/>
          <p:cNvSpPr/>
          <p:nvPr/>
        </p:nvSpPr>
        <p:spPr>
          <a:xfrm>
            <a:off x="3984540" y="4874244"/>
            <a:ext cx="10318921" cy="0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triangle" len="med" w="lg"/>
            <a:tailEnd type="triangle" len="med" w="lg"/>
          </a:ln>
        </p:spPr>
      </p:sp>
      <p:sp>
        <p:nvSpPr>
          <p:cNvPr name="AutoShape 46" id="46"/>
          <p:cNvSpPr/>
          <p:nvPr/>
        </p:nvSpPr>
        <p:spPr>
          <a:xfrm>
            <a:off x="7527408" y="5732341"/>
            <a:ext cx="0" cy="508917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47" id="47"/>
          <p:cNvSpPr/>
          <p:nvPr/>
        </p:nvSpPr>
        <p:spPr>
          <a:xfrm flipH="true">
            <a:off x="7527408" y="4464668"/>
            <a:ext cx="7152" cy="451848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48" id="48"/>
          <p:cNvSpPr/>
          <p:nvPr/>
        </p:nvSpPr>
        <p:spPr>
          <a:xfrm flipH="true">
            <a:off x="10953956" y="4422396"/>
            <a:ext cx="0" cy="451848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49" id="49"/>
          <p:cNvSpPr/>
          <p:nvPr/>
        </p:nvSpPr>
        <p:spPr>
          <a:xfrm>
            <a:off x="7527408" y="7004404"/>
            <a:ext cx="0" cy="508917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50" id="50"/>
          <p:cNvSpPr/>
          <p:nvPr/>
        </p:nvSpPr>
        <p:spPr>
          <a:xfrm>
            <a:off x="4008509" y="5732341"/>
            <a:ext cx="0" cy="508917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51" id="51"/>
          <p:cNvGrpSpPr/>
          <p:nvPr/>
        </p:nvGrpSpPr>
        <p:grpSpPr>
          <a:xfrm rot="0">
            <a:off x="6435301" y="4940620"/>
            <a:ext cx="2184214" cy="763146"/>
            <a:chOff x="0" y="0"/>
            <a:chExt cx="787635" cy="275193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53" id="53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4" id="54"/>
          <p:cNvSpPr txBox="true"/>
          <p:nvPr/>
        </p:nvSpPr>
        <p:spPr>
          <a:xfrm rot="0">
            <a:off x="6487286" y="5009405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Agregar/editar productos</a:t>
            </a:r>
          </a:p>
        </p:txBody>
      </p:sp>
      <p:grpSp>
        <p:nvGrpSpPr>
          <p:cNvPr name="Group 55" id="55"/>
          <p:cNvGrpSpPr/>
          <p:nvPr/>
        </p:nvGrpSpPr>
        <p:grpSpPr>
          <a:xfrm rot="0">
            <a:off x="9871860" y="4916516"/>
            <a:ext cx="2184214" cy="763146"/>
            <a:chOff x="0" y="0"/>
            <a:chExt cx="787635" cy="275193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57" id="57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8" id="58"/>
          <p:cNvSpPr txBox="true"/>
          <p:nvPr/>
        </p:nvSpPr>
        <p:spPr>
          <a:xfrm rot="0">
            <a:off x="9849320" y="5009405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Recibir y visualizar pedidos</a:t>
            </a:r>
          </a:p>
        </p:txBody>
      </p:sp>
      <p:grpSp>
        <p:nvGrpSpPr>
          <p:cNvPr name="Group 59" id="59"/>
          <p:cNvGrpSpPr/>
          <p:nvPr/>
        </p:nvGrpSpPr>
        <p:grpSpPr>
          <a:xfrm rot="0">
            <a:off x="9847891" y="6688836"/>
            <a:ext cx="1831952" cy="314423"/>
            <a:chOff x="0" y="0"/>
            <a:chExt cx="660608" cy="113382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61" id="61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9871860" y="6212683"/>
            <a:ext cx="2184214" cy="763146"/>
            <a:chOff x="0" y="0"/>
            <a:chExt cx="787635" cy="275193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64" id="64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65" id="65"/>
          <p:cNvSpPr txBox="true"/>
          <p:nvPr/>
        </p:nvSpPr>
        <p:spPr>
          <a:xfrm rot="0">
            <a:off x="9869001" y="6308392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Cambiar estado de orden</a:t>
            </a:r>
          </a:p>
        </p:txBody>
      </p:sp>
      <p:sp>
        <p:nvSpPr>
          <p:cNvPr name="AutoShape 66" id="66"/>
          <p:cNvSpPr/>
          <p:nvPr/>
        </p:nvSpPr>
        <p:spPr>
          <a:xfrm>
            <a:off x="10963967" y="5703766"/>
            <a:ext cx="0" cy="508917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67" id="67"/>
          <p:cNvSpPr txBox="true"/>
          <p:nvPr/>
        </p:nvSpPr>
        <p:spPr>
          <a:xfrm rot="0">
            <a:off x="13211353" y="4957432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Configurar métodos de pago</a:t>
            </a:r>
          </a:p>
        </p:txBody>
      </p:sp>
      <p:grpSp>
        <p:nvGrpSpPr>
          <p:cNvPr name="Group 68" id="68"/>
          <p:cNvGrpSpPr/>
          <p:nvPr/>
        </p:nvGrpSpPr>
        <p:grpSpPr>
          <a:xfrm rot="0">
            <a:off x="13173080" y="6661406"/>
            <a:ext cx="1831952" cy="314423"/>
            <a:chOff x="0" y="0"/>
            <a:chExt cx="660608" cy="113382"/>
          </a:xfrm>
        </p:grpSpPr>
        <p:sp>
          <p:nvSpPr>
            <p:cNvPr name="Freeform 69" id="69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70" id="70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71" id="71"/>
          <p:cNvGrpSpPr/>
          <p:nvPr/>
        </p:nvGrpSpPr>
        <p:grpSpPr>
          <a:xfrm rot="0">
            <a:off x="13197049" y="6185254"/>
            <a:ext cx="2184214" cy="763146"/>
            <a:chOff x="0" y="0"/>
            <a:chExt cx="787635" cy="275193"/>
          </a:xfrm>
        </p:grpSpPr>
        <p:sp>
          <p:nvSpPr>
            <p:cNvPr name="Freeform 72" id="72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73" id="73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74" id="74"/>
          <p:cNvSpPr txBox="true"/>
          <p:nvPr/>
        </p:nvSpPr>
        <p:spPr>
          <a:xfrm rot="0">
            <a:off x="13194190" y="6280962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Definir métodos de envío</a:t>
            </a:r>
          </a:p>
        </p:txBody>
      </p:sp>
      <p:sp>
        <p:nvSpPr>
          <p:cNvPr name="AutoShape 75" id="75"/>
          <p:cNvSpPr/>
          <p:nvPr/>
        </p:nvSpPr>
        <p:spPr>
          <a:xfrm>
            <a:off x="14289156" y="5676336"/>
            <a:ext cx="0" cy="508917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07958" y="158568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3"/>
                </a:lnTo>
                <a:lnTo>
                  <a:pt x="0" y="26467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66265" y="604838"/>
            <a:ext cx="7355471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COMPRADOR</a:t>
            </a:r>
          </a:p>
        </p:txBody>
      </p:sp>
      <p:sp>
        <p:nvSpPr>
          <p:cNvPr name="AutoShape 5" id="5"/>
          <p:cNvSpPr/>
          <p:nvPr/>
        </p:nvSpPr>
        <p:spPr>
          <a:xfrm>
            <a:off x="9179102" y="2776855"/>
            <a:ext cx="0" cy="1837611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8063025" y="2489862"/>
            <a:ext cx="1831952" cy="314423"/>
            <a:chOff x="0" y="0"/>
            <a:chExt cx="660608" cy="1133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616589" y="6885635"/>
            <a:ext cx="1831952" cy="314423"/>
            <a:chOff x="0" y="0"/>
            <a:chExt cx="660608" cy="1133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135488" y="6885635"/>
            <a:ext cx="1831952" cy="314423"/>
            <a:chOff x="0" y="0"/>
            <a:chExt cx="660608" cy="1133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086995" y="2013710"/>
            <a:ext cx="2184214" cy="763146"/>
            <a:chOff x="0" y="0"/>
            <a:chExt cx="787635" cy="27519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086995" y="3201394"/>
            <a:ext cx="2184214" cy="763146"/>
            <a:chOff x="0" y="0"/>
            <a:chExt cx="787635" cy="27519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4640558" y="6409482"/>
            <a:ext cx="2184214" cy="763146"/>
            <a:chOff x="0" y="0"/>
            <a:chExt cx="787635" cy="27519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159457" y="6409482"/>
            <a:ext cx="2184214" cy="763146"/>
            <a:chOff x="0" y="0"/>
            <a:chExt cx="787635" cy="27519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8082162" y="2230461"/>
            <a:ext cx="2169910" cy="291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Ingresar a la tienda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063025" y="3275139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Ver catálogo de productos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698752" y="6504732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Ingresar dirección de entrega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159457" y="6504732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Verificar productos seleccionados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4616589" y="5042467"/>
            <a:ext cx="2184214" cy="763146"/>
            <a:chOff x="0" y="0"/>
            <a:chExt cx="787635" cy="275193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33" id="33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4616589" y="5153524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Seleccionar productos</a:t>
            </a:r>
          </a:p>
        </p:txBody>
      </p:sp>
      <p:sp>
        <p:nvSpPr>
          <p:cNvPr name="AutoShape 35" id="35"/>
          <p:cNvSpPr/>
          <p:nvPr/>
        </p:nvSpPr>
        <p:spPr>
          <a:xfrm>
            <a:off x="5708696" y="5042467"/>
            <a:ext cx="7032763" cy="3394185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triangle" len="med" w="lg"/>
            <a:tailEnd type="triangle" len="med" w="lg"/>
          </a:ln>
        </p:spPr>
      </p:sp>
      <p:sp>
        <p:nvSpPr>
          <p:cNvPr name="AutoShape 36" id="36"/>
          <p:cNvSpPr/>
          <p:nvPr/>
        </p:nvSpPr>
        <p:spPr>
          <a:xfrm>
            <a:off x="9251564" y="5900565"/>
            <a:ext cx="0" cy="508917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37" id="37"/>
          <p:cNvGrpSpPr/>
          <p:nvPr/>
        </p:nvGrpSpPr>
        <p:grpSpPr>
          <a:xfrm rot="0">
            <a:off x="8159457" y="5108844"/>
            <a:ext cx="2184214" cy="763146"/>
            <a:chOff x="0" y="0"/>
            <a:chExt cx="787635" cy="275193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39" id="39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40" id="40"/>
          <p:cNvSpPr txBox="true"/>
          <p:nvPr/>
        </p:nvSpPr>
        <p:spPr>
          <a:xfrm rot="0">
            <a:off x="8211442" y="5177628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Ver carrito de compras</a:t>
            </a:r>
          </a:p>
        </p:txBody>
      </p:sp>
      <p:sp>
        <p:nvSpPr>
          <p:cNvPr name="AutoShape 41" id="41"/>
          <p:cNvSpPr/>
          <p:nvPr/>
        </p:nvSpPr>
        <p:spPr>
          <a:xfrm>
            <a:off x="7246763" y="5504704"/>
            <a:ext cx="466734" cy="0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42" id="42"/>
          <p:cNvSpPr/>
          <p:nvPr/>
        </p:nvSpPr>
        <p:spPr>
          <a:xfrm>
            <a:off x="5732666" y="5900565"/>
            <a:ext cx="0" cy="508917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43" id="43"/>
          <p:cNvGrpSpPr/>
          <p:nvPr/>
        </p:nvGrpSpPr>
        <p:grpSpPr>
          <a:xfrm rot="0">
            <a:off x="4679616" y="8101693"/>
            <a:ext cx="1831952" cy="314423"/>
            <a:chOff x="0" y="0"/>
            <a:chExt cx="660608" cy="113382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4640558" y="7625541"/>
            <a:ext cx="2184214" cy="763146"/>
            <a:chOff x="0" y="0"/>
            <a:chExt cx="787635" cy="275193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48" id="48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49" id="49"/>
          <p:cNvSpPr txBox="true"/>
          <p:nvPr/>
        </p:nvSpPr>
        <p:spPr>
          <a:xfrm rot="0">
            <a:off x="4635726" y="7720791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Cotizar envío y</a:t>
            </a:r>
          </a:p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 total</a:t>
            </a:r>
          </a:p>
        </p:txBody>
      </p:sp>
      <p:sp>
        <p:nvSpPr>
          <p:cNvPr name="AutoShape 50" id="50"/>
          <p:cNvSpPr/>
          <p:nvPr/>
        </p:nvSpPr>
        <p:spPr>
          <a:xfrm flipH="true">
            <a:off x="5732666" y="7116623"/>
            <a:ext cx="0" cy="508917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51" id="51"/>
          <p:cNvGrpSpPr/>
          <p:nvPr/>
        </p:nvGrpSpPr>
        <p:grpSpPr>
          <a:xfrm rot="0">
            <a:off x="4597452" y="9373756"/>
            <a:ext cx="1831952" cy="314423"/>
            <a:chOff x="0" y="0"/>
            <a:chExt cx="660608" cy="113382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660608" cy="113382"/>
            </a:xfrm>
            <a:custGeom>
              <a:avLst/>
              <a:gdLst/>
              <a:ahLst/>
              <a:cxnLst/>
              <a:rect r="r" b="b" t="t" l="l"/>
              <a:pathLst>
                <a:path h="113382" w="660608">
                  <a:moveTo>
                    <a:pt x="25356" y="0"/>
                  </a:moveTo>
                  <a:lnTo>
                    <a:pt x="635251" y="0"/>
                  </a:lnTo>
                  <a:cubicBezTo>
                    <a:pt x="641976" y="0"/>
                    <a:pt x="648426" y="2671"/>
                    <a:pt x="653181" y="7427"/>
                  </a:cubicBezTo>
                  <a:cubicBezTo>
                    <a:pt x="657936" y="12182"/>
                    <a:pt x="660608" y="18631"/>
                    <a:pt x="660608" y="25356"/>
                  </a:cubicBezTo>
                  <a:lnTo>
                    <a:pt x="660608" y="88026"/>
                  </a:lnTo>
                  <a:cubicBezTo>
                    <a:pt x="660608" y="94751"/>
                    <a:pt x="657936" y="101200"/>
                    <a:pt x="653181" y="105955"/>
                  </a:cubicBezTo>
                  <a:cubicBezTo>
                    <a:pt x="648426" y="110710"/>
                    <a:pt x="641976" y="113382"/>
                    <a:pt x="635251" y="113382"/>
                  </a:cubicBezTo>
                  <a:lnTo>
                    <a:pt x="25356" y="113382"/>
                  </a:lnTo>
                  <a:cubicBezTo>
                    <a:pt x="18631" y="113382"/>
                    <a:pt x="12182" y="110710"/>
                    <a:pt x="7427" y="105955"/>
                  </a:cubicBezTo>
                  <a:cubicBezTo>
                    <a:pt x="2671" y="101200"/>
                    <a:pt x="0" y="94751"/>
                    <a:pt x="0" y="88026"/>
                  </a:cubicBezTo>
                  <a:lnTo>
                    <a:pt x="0" y="25356"/>
                  </a:lnTo>
                  <a:cubicBezTo>
                    <a:pt x="0" y="18631"/>
                    <a:pt x="2671" y="12182"/>
                    <a:pt x="7427" y="7427"/>
                  </a:cubicBezTo>
                  <a:cubicBezTo>
                    <a:pt x="12182" y="2671"/>
                    <a:pt x="18631" y="0"/>
                    <a:pt x="25356" y="0"/>
                  </a:cubicBezTo>
                  <a:close/>
                </a:path>
              </a:pathLst>
            </a:custGeom>
            <a:solidFill>
              <a:srgbClr val="AEBCCF"/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28575"/>
              <a:ext cx="660608" cy="141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4621421" y="8897604"/>
            <a:ext cx="2184214" cy="763146"/>
            <a:chOff x="0" y="0"/>
            <a:chExt cx="787635" cy="275193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56" id="56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7" id="57"/>
          <p:cNvSpPr txBox="true"/>
          <p:nvPr/>
        </p:nvSpPr>
        <p:spPr>
          <a:xfrm rot="0">
            <a:off x="4635726" y="8992854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Seleccionar método de pago</a:t>
            </a:r>
          </a:p>
        </p:txBody>
      </p:sp>
      <p:sp>
        <p:nvSpPr>
          <p:cNvPr name="AutoShape 58" id="58"/>
          <p:cNvSpPr/>
          <p:nvPr/>
        </p:nvSpPr>
        <p:spPr>
          <a:xfrm>
            <a:off x="5713529" y="8388686"/>
            <a:ext cx="0" cy="508917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59" id="59"/>
          <p:cNvSpPr/>
          <p:nvPr/>
        </p:nvSpPr>
        <p:spPr>
          <a:xfrm flipH="true">
            <a:off x="7246763" y="6885635"/>
            <a:ext cx="466734" cy="0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60" id="60"/>
          <p:cNvGrpSpPr/>
          <p:nvPr/>
        </p:nvGrpSpPr>
        <p:grpSpPr>
          <a:xfrm rot="0">
            <a:off x="8079998" y="8925033"/>
            <a:ext cx="2184214" cy="763146"/>
            <a:chOff x="0" y="0"/>
            <a:chExt cx="787635" cy="275193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62" id="62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63" id="63"/>
          <p:cNvSpPr txBox="true"/>
          <p:nvPr/>
        </p:nvSpPr>
        <p:spPr>
          <a:xfrm rot="0">
            <a:off x="8094302" y="9141785"/>
            <a:ext cx="2169910" cy="291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Procesar pago</a:t>
            </a:r>
          </a:p>
        </p:txBody>
      </p:sp>
      <p:sp>
        <p:nvSpPr>
          <p:cNvPr name="AutoShape 64" id="64"/>
          <p:cNvSpPr/>
          <p:nvPr/>
        </p:nvSpPr>
        <p:spPr>
          <a:xfrm>
            <a:off x="7167304" y="9320894"/>
            <a:ext cx="466734" cy="0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65" id="65"/>
          <p:cNvGrpSpPr/>
          <p:nvPr/>
        </p:nvGrpSpPr>
        <p:grpSpPr>
          <a:xfrm rot="0">
            <a:off x="11538856" y="8939321"/>
            <a:ext cx="2184214" cy="763146"/>
            <a:chOff x="0" y="0"/>
            <a:chExt cx="787635" cy="275193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0" y="0"/>
              <a:ext cx="787635" cy="275193"/>
            </a:xfrm>
            <a:custGeom>
              <a:avLst/>
              <a:gdLst/>
              <a:ahLst/>
              <a:cxnLst/>
              <a:rect r="r" b="b" t="t" l="l"/>
              <a:pathLst>
                <a:path h="275193" w="787635">
                  <a:moveTo>
                    <a:pt x="21267" y="0"/>
                  </a:moveTo>
                  <a:lnTo>
                    <a:pt x="766368" y="0"/>
                  </a:lnTo>
                  <a:cubicBezTo>
                    <a:pt x="778113" y="0"/>
                    <a:pt x="787635" y="9522"/>
                    <a:pt x="787635" y="21267"/>
                  </a:cubicBezTo>
                  <a:lnTo>
                    <a:pt x="787635" y="253926"/>
                  </a:lnTo>
                  <a:cubicBezTo>
                    <a:pt x="787635" y="265671"/>
                    <a:pt x="778113" y="275193"/>
                    <a:pt x="766368" y="275193"/>
                  </a:cubicBezTo>
                  <a:lnTo>
                    <a:pt x="21267" y="275193"/>
                  </a:lnTo>
                  <a:cubicBezTo>
                    <a:pt x="9522" y="275193"/>
                    <a:pt x="0" y="265671"/>
                    <a:pt x="0" y="253926"/>
                  </a:cubicBezTo>
                  <a:lnTo>
                    <a:pt x="0" y="21267"/>
                  </a:lnTo>
                  <a:cubicBezTo>
                    <a:pt x="0" y="9522"/>
                    <a:pt x="9522" y="0"/>
                    <a:pt x="21267" y="0"/>
                  </a:cubicBezTo>
                  <a:close/>
                </a:path>
              </a:pathLst>
            </a:custGeom>
            <a:solidFill>
              <a:srgbClr val="F3F3FF"/>
            </a:solidFill>
            <a:ln w="14288" cap="sq">
              <a:solidFill>
                <a:srgbClr val="96A3B5"/>
              </a:solidFill>
              <a:prstDash val="solid"/>
              <a:miter/>
            </a:ln>
          </p:spPr>
        </p:sp>
        <p:sp>
          <p:nvSpPr>
            <p:cNvPr name="TextBox 67" id="67"/>
            <p:cNvSpPr txBox="true"/>
            <p:nvPr/>
          </p:nvSpPr>
          <p:spPr>
            <a:xfrm>
              <a:off x="0" y="-28575"/>
              <a:ext cx="787635" cy="303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68" id="68"/>
          <p:cNvSpPr txBox="true"/>
          <p:nvPr/>
        </p:nvSpPr>
        <p:spPr>
          <a:xfrm rot="0">
            <a:off x="11590842" y="9008105"/>
            <a:ext cx="2169910" cy="58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1672">
                <a:solidFill>
                  <a:srgbClr val="252C31"/>
                </a:solidFill>
                <a:latin typeface="Open Sauce"/>
                <a:ea typeface="Open Sauce"/>
                <a:cs typeface="Open Sauce"/>
                <a:sym typeface="Open Sauce"/>
              </a:rPr>
              <a:t>Finalización de compra</a:t>
            </a:r>
          </a:p>
        </p:txBody>
      </p:sp>
      <p:sp>
        <p:nvSpPr>
          <p:cNvPr name="AutoShape 69" id="69"/>
          <p:cNvSpPr/>
          <p:nvPr/>
        </p:nvSpPr>
        <p:spPr>
          <a:xfrm>
            <a:off x="10626162" y="9335181"/>
            <a:ext cx="466734" cy="0"/>
          </a:xfrm>
          <a:prstGeom prst="line">
            <a:avLst/>
          </a:prstGeom>
          <a:ln cap="flat" w="28575">
            <a:solidFill>
              <a:srgbClr val="252C31"/>
            </a:solidFill>
            <a:prstDash val="solid"/>
            <a:headEnd type="none" len="sm" w="sm"/>
            <a:tailEnd type="triangle" len="med" w="lg"/>
          </a:ln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424567" y="3676282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617" y="9237186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19357" y="2118530"/>
            <a:ext cx="17701571" cy="639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61"/>
              </a:lnSpc>
            </a:pPr>
            <a:r>
              <a:rPr lang="en-US" sz="23582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USER STORY MAP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34221" y="-446483"/>
            <a:ext cx="9993248" cy="8531735"/>
          </a:xfrm>
          <a:custGeom>
            <a:avLst/>
            <a:gdLst/>
            <a:ahLst/>
            <a:cxnLst/>
            <a:rect r="r" b="b" t="t" l="l"/>
            <a:pathLst>
              <a:path h="8531735" w="9993248">
                <a:moveTo>
                  <a:pt x="0" y="0"/>
                </a:moveTo>
                <a:lnTo>
                  <a:pt x="9993248" y="0"/>
                </a:lnTo>
                <a:lnTo>
                  <a:pt x="9993248" y="8531735"/>
                </a:lnTo>
                <a:lnTo>
                  <a:pt x="0" y="85317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27914" y="0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764279" y="1323386"/>
            <a:ext cx="10759442" cy="8463551"/>
          </a:xfrm>
          <a:custGeom>
            <a:avLst/>
            <a:gdLst/>
            <a:ahLst/>
            <a:cxnLst/>
            <a:rect r="r" b="b" t="t" l="l"/>
            <a:pathLst>
              <a:path h="8463551" w="10759442">
                <a:moveTo>
                  <a:pt x="0" y="0"/>
                </a:moveTo>
                <a:lnTo>
                  <a:pt x="10759442" y="0"/>
                </a:lnTo>
                <a:lnTo>
                  <a:pt x="10759442" y="8463551"/>
                </a:lnTo>
                <a:lnTo>
                  <a:pt x="0" y="84635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05301" y="370886"/>
            <a:ext cx="16025544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CREACIÓN Y CONFIGURACIÓN DE LA TIENDA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34221" y="-446483"/>
            <a:ext cx="9993248" cy="8531735"/>
          </a:xfrm>
          <a:custGeom>
            <a:avLst/>
            <a:gdLst/>
            <a:ahLst/>
            <a:cxnLst/>
            <a:rect r="r" b="b" t="t" l="l"/>
            <a:pathLst>
              <a:path h="8531735" w="9993248">
                <a:moveTo>
                  <a:pt x="0" y="0"/>
                </a:moveTo>
                <a:lnTo>
                  <a:pt x="9993248" y="0"/>
                </a:lnTo>
                <a:lnTo>
                  <a:pt x="9993248" y="8531735"/>
                </a:lnTo>
                <a:lnTo>
                  <a:pt x="0" y="85317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27914" y="0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556481" y="1804987"/>
            <a:ext cx="5262875" cy="8145555"/>
          </a:xfrm>
          <a:custGeom>
            <a:avLst/>
            <a:gdLst/>
            <a:ahLst/>
            <a:cxnLst/>
            <a:rect r="r" b="b" t="t" l="l"/>
            <a:pathLst>
              <a:path h="8145555" w="5262875">
                <a:moveTo>
                  <a:pt x="0" y="0"/>
                </a:moveTo>
                <a:lnTo>
                  <a:pt x="5262875" y="0"/>
                </a:lnTo>
                <a:lnTo>
                  <a:pt x="5262875" y="8145556"/>
                </a:lnTo>
                <a:lnTo>
                  <a:pt x="0" y="81455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888735" y="1804987"/>
            <a:ext cx="5090972" cy="8145555"/>
          </a:xfrm>
          <a:custGeom>
            <a:avLst/>
            <a:gdLst/>
            <a:ahLst/>
            <a:cxnLst/>
            <a:rect r="r" b="b" t="t" l="l"/>
            <a:pathLst>
              <a:path h="8145555" w="5090972">
                <a:moveTo>
                  <a:pt x="0" y="0"/>
                </a:moveTo>
                <a:lnTo>
                  <a:pt x="5090972" y="0"/>
                </a:lnTo>
                <a:lnTo>
                  <a:pt x="5090972" y="8145556"/>
                </a:lnTo>
                <a:lnTo>
                  <a:pt x="0" y="81455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91115" y="338138"/>
            <a:ext cx="7048812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4"/>
              </a:lnSpc>
            </a:pPr>
            <a:r>
              <a:rPr lang="en-US" sz="54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GESTIÓN DE PRODUCTOS E INVENTARIO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07299" y="338138"/>
            <a:ext cx="5653844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4"/>
              </a:lnSpc>
            </a:pPr>
            <a:r>
              <a:rPr lang="en-US" sz="54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GESTIÓN DE ÓRDENES Y SEGUIMIENTO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34221" y="-446483"/>
            <a:ext cx="9993248" cy="8531735"/>
          </a:xfrm>
          <a:custGeom>
            <a:avLst/>
            <a:gdLst/>
            <a:ahLst/>
            <a:cxnLst/>
            <a:rect r="r" b="b" t="t" l="l"/>
            <a:pathLst>
              <a:path h="8531735" w="9993248">
                <a:moveTo>
                  <a:pt x="0" y="0"/>
                </a:moveTo>
                <a:lnTo>
                  <a:pt x="9993248" y="0"/>
                </a:lnTo>
                <a:lnTo>
                  <a:pt x="9993248" y="8531735"/>
                </a:lnTo>
                <a:lnTo>
                  <a:pt x="0" y="85317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27914" y="0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91115" y="700088"/>
            <a:ext cx="7048812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4"/>
              </a:lnSpc>
            </a:pPr>
            <a:r>
              <a:rPr lang="en-US" sz="54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MÉTODOS DE PAGO Y ENVIO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07299" y="338138"/>
            <a:ext cx="5653844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4"/>
              </a:lnSpc>
            </a:pPr>
            <a:r>
              <a:rPr lang="en-US" sz="54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EXPERIENCIA DEL USUARIO FINAL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356705" y="2015629"/>
            <a:ext cx="5117632" cy="7934914"/>
          </a:xfrm>
          <a:custGeom>
            <a:avLst/>
            <a:gdLst/>
            <a:ahLst/>
            <a:cxnLst/>
            <a:rect r="r" b="b" t="t" l="l"/>
            <a:pathLst>
              <a:path h="7934914" w="5117632">
                <a:moveTo>
                  <a:pt x="0" y="0"/>
                </a:moveTo>
                <a:lnTo>
                  <a:pt x="5117632" y="0"/>
                </a:lnTo>
                <a:lnTo>
                  <a:pt x="5117632" y="7934914"/>
                </a:lnTo>
                <a:lnTo>
                  <a:pt x="0" y="79349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097566" y="2015629"/>
            <a:ext cx="5163577" cy="7934914"/>
          </a:xfrm>
          <a:custGeom>
            <a:avLst/>
            <a:gdLst/>
            <a:ahLst/>
            <a:cxnLst/>
            <a:rect r="r" b="b" t="t" l="l"/>
            <a:pathLst>
              <a:path h="7934914" w="5163577">
                <a:moveTo>
                  <a:pt x="0" y="0"/>
                </a:moveTo>
                <a:lnTo>
                  <a:pt x="5163577" y="0"/>
                </a:lnTo>
                <a:lnTo>
                  <a:pt x="5163577" y="7934914"/>
                </a:lnTo>
                <a:lnTo>
                  <a:pt x="0" y="79349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54489" y="3312565"/>
            <a:ext cx="4744972" cy="4744972"/>
          </a:xfrm>
          <a:custGeom>
            <a:avLst/>
            <a:gdLst/>
            <a:ahLst/>
            <a:cxnLst/>
            <a:rect r="r" b="b" t="t" l="l"/>
            <a:pathLst>
              <a:path h="4744972" w="4744972">
                <a:moveTo>
                  <a:pt x="0" y="0"/>
                </a:moveTo>
                <a:lnTo>
                  <a:pt x="4744972" y="0"/>
                </a:lnTo>
                <a:lnTo>
                  <a:pt x="4744972" y="4744972"/>
                </a:lnTo>
                <a:lnTo>
                  <a:pt x="0" y="47449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06767" y="3893452"/>
            <a:ext cx="7355471" cy="2642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MUCHAS</a:t>
            </a:r>
          </a:p>
          <a:p>
            <a:pPr algn="l">
              <a:lnSpc>
                <a:spcPts val="10288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GRACIAS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504450" y="-416385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246205" y="8502164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15319" y="1705106"/>
            <a:ext cx="2587021" cy="2587021"/>
          </a:xfrm>
          <a:custGeom>
            <a:avLst/>
            <a:gdLst/>
            <a:ahLst/>
            <a:cxnLst/>
            <a:rect r="r" b="b" t="t" l="l"/>
            <a:pathLst>
              <a:path h="2587021" w="2587021">
                <a:moveTo>
                  <a:pt x="0" y="0"/>
                </a:moveTo>
                <a:lnTo>
                  <a:pt x="2587021" y="0"/>
                </a:lnTo>
                <a:lnTo>
                  <a:pt x="2587021" y="2587022"/>
                </a:lnTo>
                <a:lnTo>
                  <a:pt x="0" y="25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5636703" y="2205622"/>
            <a:ext cx="674469" cy="67446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338557" y="1752264"/>
            <a:ext cx="321808" cy="32180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753977" y="527163"/>
            <a:ext cx="9404563" cy="940456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424567" y="3676282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617" y="9237186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23617" y="3697995"/>
            <a:ext cx="17701571" cy="3233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761"/>
              </a:lnSpc>
            </a:pPr>
            <a:r>
              <a:rPr lang="en-US" sz="23582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DESIGN STUDIO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930384" y="5244110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480926" y="9674971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0"/>
                </a:lnTo>
                <a:lnTo>
                  <a:pt x="0" y="3797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234152" y="-2172785"/>
            <a:ext cx="4318969" cy="4114800"/>
          </a:xfrm>
          <a:custGeom>
            <a:avLst/>
            <a:gdLst/>
            <a:ahLst/>
            <a:cxnLst/>
            <a:rect r="r" b="b" t="t" l="l"/>
            <a:pathLst>
              <a:path h="4114800" w="4318969">
                <a:moveTo>
                  <a:pt x="0" y="0"/>
                </a:moveTo>
                <a:lnTo>
                  <a:pt x="4318969" y="0"/>
                </a:lnTo>
                <a:lnTo>
                  <a:pt x="43189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-760943" y="7807451"/>
            <a:ext cx="4318969" cy="4114800"/>
          </a:xfrm>
          <a:custGeom>
            <a:avLst/>
            <a:gdLst/>
            <a:ahLst/>
            <a:cxnLst/>
            <a:rect r="r" b="b" t="t" l="l"/>
            <a:pathLst>
              <a:path h="4114800" w="4318969">
                <a:moveTo>
                  <a:pt x="4318969" y="0"/>
                </a:moveTo>
                <a:lnTo>
                  <a:pt x="0" y="0"/>
                </a:lnTo>
                <a:lnTo>
                  <a:pt x="0" y="4114800"/>
                </a:lnTo>
                <a:lnTo>
                  <a:pt x="4318969" y="4114800"/>
                </a:lnTo>
                <a:lnTo>
                  <a:pt x="431896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755863" y="-4578593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5" y="0"/>
                </a:lnTo>
                <a:lnTo>
                  <a:pt x="96393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945916" y="2777494"/>
            <a:ext cx="4589052" cy="2466615"/>
          </a:xfrm>
          <a:custGeom>
            <a:avLst/>
            <a:gdLst/>
            <a:ahLst/>
            <a:cxnLst/>
            <a:rect r="r" b="b" t="t" l="l"/>
            <a:pathLst>
              <a:path h="2466615" w="4589052">
                <a:moveTo>
                  <a:pt x="0" y="0"/>
                </a:moveTo>
                <a:lnTo>
                  <a:pt x="4589052" y="0"/>
                </a:lnTo>
                <a:lnTo>
                  <a:pt x="4589052" y="2466616"/>
                </a:lnTo>
                <a:lnTo>
                  <a:pt x="0" y="246661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534968" y="2777494"/>
            <a:ext cx="4040572" cy="2469800"/>
          </a:xfrm>
          <a:custGeom>
            <a:avLst/>
            <a:gdLst/>
            <a:ahLst/>
            <a:cxnLst/>
            <a:rect r="r" b="b" t="t" l="l"/>
            <a:pathLst>
              <a:path h="2469800" w="4040572">
                <a:moveTo>
                  <a:pt x="0" y="0"/>
                </a:moveTo>
                <a:lnTo>
                  <a:pt x="4040572" y="0"/>
                </a:lnTo>
                <a:lnTo>
                  <a:pt x="4040572" y="2469800"/>
                </a:lnTo>
                <a:lnTo>
                  <a:pt x="0" y="246980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945916" y="5294919"/>
            <a:ext cx="4589052" cy="2238738"/>
          </a:xfrm>
          <a:custGeom>
            <a:avLst/>
            <a:gdLst/>
            <a:ahLst/>
            <a:cxnLst/>
            <a:rect r="r" b="b" t="t" l="l"/>
            <a:pathLst>
              <a:path h="2238738" w="4589052">
                <a:moveTo>
                  <a:pt x="0" y="0"/>
                </a:moveTo>
                <a:lnTo>
                  <a:pt x="4589052" y="0"/>
                </a:lnTo>
                <a:lnTo>
                  <a:pt x="4589052" y="2238738"/>
                </a:lnTo>
                <a:lnTo>
                  <a:pt x="0" y="223873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-17199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534968" y="5294919"/>
            <a:ext cx="4040572" cy="2238738"/>
          </a:xfrm>
          <a:custGeom>
            <a:avLst/>
            <a:gdLst/>
            <a:ahLst/>
            <a:cxnLst/>
            <a:rect r="r" b="b" t="t" l="l"/>
            <a:pathLst>
              <a:path h="2238738" w="4040572">
                <a:moveTo>
                  <a:pt x="0" y="0"/>
                </a:moveTo>
                <a:lnTo>
                  <a:pt x="4040572" y="0"/>
                </a:lnTo>
                <a:lnTo>
                  <a:pt x="4040572" y="2238738"/>
                </a:lnTo>
                <a:lnTo>
                  <a:pt x="0" y="223873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38084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945916" y="7357480"/>
            <a:ext cx="8629624" cy="2090700"/>
          </a:xfrm>
          <a:custGeom>
            <a:avLst/>
            <a:gdLst/>
            <a:ahLst/>
            <a:cxnLst/>
            <a:rect r="r" b="b" t="t" l="l"/>
            <a:pathLst>
              <a:path h="2090700" w="8629624">
                <a:moveTo>
                  <a:pt x="0" y="0"/>
                </a:moveTo>
                <a:lnTo>
                  <a:pt x="8629624" y="0"/>
                </a:lnTo>
                <a:lnTo>
                  <a:pt x="8629624" y="2090700"/>
                </a:lnTo>
                <a:lnTo>
                  <a:pt x="0" y="209070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-140941" r="0" b="-57795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-296315" y="863014"/>
            <a:ext cx="8781937" cy="134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PASO 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19134" y="2946526"/>
            <a:ext cx="6751040" cy="4813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Como parte del problema nuestro enfoque es comprender a profundidad las</a:t>
            </a: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necesidades, frustraciones y aspiraciones de los usuarios involucrados. Las</a:t>
            </a: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microempresas y PYMEs necesitan una solución integrada, económica e intuitiva que</a:t>
            </a: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les permita gestionar eficientemente sus ventas, inventarios, pagos y logística,</a:t>
            </a: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mientras brindan a los usuarios finales una experiencia de compra confiable,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personalizada y sin fricciones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44000" y="544109"/>
            <a:ext cx="8781937" cy="134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PASO 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60289" y="2203769"/>
            <a:ext cx="675104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Bold"/>
                <a:ea typeface="Raleway Bold"/>
                <a:cs typeface="Raleway Bold"/>
                <a:sym typeface="Raleway Bold"/>
              </a:rPr>
              <a:t>Definición del problema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695438" y="1884865"/>
            <a:ext cx="675104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Bold"/>
                <a:ea typeface="Raleway Bold"/>
                <a:cs typeface="Raleway Bold"/>
                <a:sym typeface="Raleway Bold"/>
              </a:rPr>
              <a:t>Generación de ideas en forma individual.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986495" y="5379770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619466" y="9068420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5" y="0"/>
                </a:lnTo>
                <a:lnTo>
                  <a:pt x="663075" y="379760"/>
                </a:lnTo>
                <a:lnTo>
                  <a:pt x="0" y="3797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917159" y="-2308213"/>
            <a:ext cx="4318969" cy="4114800"/>
          </a:xfrm>
          <a:custGeom>
            <a:avLst/>
            <a:gdLst/>
            <a:ahLst/>
            <a:cxnLst/>
            <a:rect r="r" b="b" t="t" l="l"/>
            <a:pathLst>
              <a:path h="4114800" w="4318969">
                <a:moveTo>
                  <a:pt x="0" y="0"/>
                </a:moveTo>
                <a:lnTo>
                  <a:pt x="4318969" y="0"/>
                </a:lnTo>
                <a:lnTo>
                  <a:pt x="43189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6783145" y="7666307"/>
            <a:ext cx="4318969" cy="4114800"/>
          </a:xfrm>
          <a:custGeom>
            <a:avLst/>
            <a:gdLst/>
            <a:ahLst/>
            <a:cxnLst/>
            <a:rect r="r" b="b" t="t" l="l"/>
            <a:pathLst>
              <a:path h="4114800" w="4318969">
                <a:moveTo>
                  <a:pt x="4318970" y="0"/>
                </a:moveTo>
                <a:lnTo>
                  <a:pt x="0" y="0"/>
                </a:lnTo>
                <a:lnTo>
                  <a:pt x="0" y="4114800"/>
                </a:lnTo>
                <a:lnTo>
                  <a:pt x="4318970" y="4114800"/>
                </a:lnTo>
                <a:lnTo>
                  <a:pt x="431897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755863" y="-3661170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5" y="0"/>
                </a:lnTo>
                <a:lnTo>
                  <a:pt x="96393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981189" y="2717654"/>
            <a:ext cx="7594351" cy="3047233"/>
          </a:xfrm>
          <a:custGeom>
            <a:avLst/>
            <a:gdLst/>
            <a:ahLst/>
            <a:cxnLst/>
            <a:rect r="r" b="b" t="t" l="l"/>
            <a:pathLst>
              <a:path h="3047233" w="7594351">
                <a:moveTo>
                  <a:pt x="0" y="0"/>
                </a:moveTo>
                <a:lnTo>
                  <a:pt x="7594351" y="0"/>
                </a:lnTo>
                <a:lnTo>
                  <a:pt x="7594351" y="3047234"/>
                </a:lnTo>
                <a:lnTo>
                  <a:pt x="0" y="30472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588908" y="5795632"/>
            <a:ext cx="4857570" cy="3272788"/>
          </a:xfrm>
          <a:custGeom>
            <a:avLst/>
            <a:gdLst/>
            <a:ahLst/>
            <a:cxnLst/>
            <a:rect r="r" b="b" t="t" l="l"/>
            <a:pathLst>
              <a:path h="3272788" w="4857570">
                <a:moveTo>
                  <a:pt x="0" y="0"/>
                </a:moveTo>
                <a:lnTo>
                  <a:pt x="4857570" y="0"/>
                </a:lnTo>
                <a:lnTo>
                  <a:pt x="4857570" y="3272788"/>
                </a:lnTo>
                <a:lnTo>
                  <a:pt x="0" y="32727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-455159" y="457865"/>
            <a:ext cx="8781937" cy="134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PASO 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3183" y="2290245"/>
            <a:ext cx="6751040" cy="7880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Alex sugiere una plataforma web para digitalizar procesos </a:t>
            </a:r>
          </a:p>
          <a:p>
            <a:pPr algn="ctr">
              <a:lnSpc>
                <a:spcPts val="3499"/>
              </a:lnSpc>
            </a:pP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Jose destaca las dificultades en la gestión del stock y ventas en el comercio electrónico. </a:t>
            </a:r>
          </a:p>
          <a:p>
            <a:pPr algn="ctr">
              <a:lnSpc>
                <a:spcPts val="3499"/>
              </a:lnSpc>
            </a:pP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Diego propone una plantilla para evitar errores al subir inventarios. </a:t>
            </a:r>
          </a:p>
          <a:p>
            <a:pPr algn="ctr">
              <a:lnSpc>
                <a:spcPts val="3499"/>
              </a:lnSpc>
            </a:pP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Gerardo resalta la necesidad de mayor visibilidad para emprendedores en zonas poco concurridas. </a:t>
            </a:r>
          </a:p>
          <a:p>
            <a:pPr algn="ctr">
              <a:lnSpc>
                <a:spcPts val="3499"/>
              </a:lnSpc>
            </a:pP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Fernando señala la falta de digitalización en ciertas regiones, donde muchos clientes aún dependen de métodos tradicionales.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425777"/>
            <a:ext cx="8781937" cy="134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PASO 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78993" y="1740910"/>
            <a:ext cx="675104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Bold"/>
                <a:ea typeface="Raleway Bold"/>
                <a:cs typeface="Raleway Bold"/>
                <a:sym typeface="Raleway Bold"/>
              </a:rPr>
              <a:t>Presentación y Crítica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59448" y="1717348"/>
            <a:ext cx="675104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Bold"/>
                <a:ea typeface="Raleway Bold"/>
                <a:cs typeface="Raleway Bold"/>
                <a:sym typeface="Raleway Bold"/>
              </a:rPr>
              <a:t>Agruparse en parejas y refinar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005199" y="584262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619466" y="9068420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5" y="0"/>
                </a:lnTo>
                <a:lnTo>
                  <a:pt x="663075" y="379760"/>
                </a:lnTo>
                <a:lnTo>
                  <a:pt x="0" y="3797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674011" y="-1915435"/>
            <a:ext cx="4318969" cy="4114800"/>
          </a:xfrm>
          <a:custGeom>
            <a:avLst/>
            <a:gdLst/>
            <a:ahLst/>
            <a:cxnLst/>
            <a:rect r="r" b="b" t="t" l="l"/>
            <a:pathLst>
              <a:path h="4114800" w="4318969">
                <a:moveTo>
                  <a:pt x="0" y="0"/>
                </a:moveTo>
                <a:lnTo>
                  <a:pt x="4318970" y="0"/>
                </a:lnTo>
                <a:lnTo>
                  <a:pt x="43189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6446478" y="7703715"/>
            <a:ext cx="4318969" cy="4114800"/>
          </a:xfrm>
          <a:custGeom>
            <a:avLst/>
            <a:gdLst/>
            <a:ahLst/>
            <a:cxnLst/>
            <a:rect r="r" b="b" t="t" l="l"/>
            <a:pathLst>
              <a:path h="4114800" w="4318969">
                <a:moveTo>
                  <a:pt x="4318970" y="0"/>
                </a:moveTo>
                <a:lnTo>
                  <a:pt x="0" y="0"/>
                </a:lnTo>
                <a:lnTo>
                  <a:pt x="0" y="4114800"/>
                </a:lnTo>
                <a:lnTo>
                  <a:pt x="4318970" y="4114800"/>
                </a:lnTo>
                <a:lnTo>
                  <a:pt x="431897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755863" y="-3661170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5" y="0"/>
                </a:lnTo>
                <a:lnTo>
                  <a:pt x="96393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52323" y="2810254"/>
            <a:ext cx="8267143" cy="5911007"/>
          </a:xfrm>
          <a:custGeom>
            <a:avLst/>
            <a:gdLst/>
            <a:ahLst/>
            <a:cxnLst/>
            <a:rect r="r" b="b" t="t" l="l"/>
            <a:pathLst>
              <a:path h="5911007" w="8267143">
                <a:moveTo>
                  <a:pt x="0" y="0"/>
                </a:moveTo>
                <a:lnTo>
                  <a:pt x="8267143" y="0"/>
                </a:lnTo>
                <a:lnTo>
                  <a:pt x="8267143" y="5911008"/>
                </a:lnTo>
                <a:lnTo>
                  <a:pt x="0" y="59110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-371129" y="1461533"/>
            <a:ext cx="8781937" cy="134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PASO 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14427" y="1465493"/>
            <a:ext cx="8781937" cy="134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PASO 6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29875" y="4425908"/>
            <a:ext cx="6751040" cy="262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EasyStore ofrecerá a las microempresas y PYMEs una solución integral para digitalizar sus </a:t>
            </a: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procesos de manera sencilla y eficiente. A través de la plataforma, podrán registrarse y seleccionar una de las plantillas preestablecidas para crear su tienda en línea.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424567" y="3676282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617" y="9237186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19357" y="2118530"/>
            <a:ext cx="17701571" cy="639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61"/>
              </a:lnSpc>
            </a:pPr>
            <a:r>
              <a:rPr lang="en-US" sz="23582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REQUISITOS NO FUNCIONALES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94810" y="9369243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776487" y="2038299"/>
            <a:ext cx="222827" cy="222827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776487" y="4682943"/>
            <a:ext cx="222827" cy="22282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776487" y="7246147"/>
            <a:ext cx="222827" cy="22282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749546" y="3794097"/>
            <a:ext cx="4553602" cy="4114800"/>
          </a:xfrm>
          <a:custGeom>
            <a:avLst/>
            <a:gdLst/>
            <a:ahLst/>
            <a:cxnLst/>
            <a:rect r="r" b="b" t="t" l="l"/>
            <a:pathLst>
              <a:path h="4114800" w="4553602">
                <a:moveTo>
                  <a:pt x="0" y="0"/>
                </a:moveTo>
                <a:lnTo>
                  <a:pt x="4553602" y="0"/>
                </a:lnTo>
                <a:lnTo>
                  <a:pt x="455360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452377" y="2524228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La aplicación debe estar disponible al menos el 99.5% del tiempo en un mes.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52377" y="1892534"/>
            <a:ext cx="382279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DISPONIBILIDAD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52377" y="5168872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Los usuarios deben poder completar un registro en hemenos de 1 minuto.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52377" y="4537178"/>
            <a:ext cx="59219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USABILIDAD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52377" y="7732075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Instalación de librerias, paquetes y demás dependencias seguras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52377" y="7100382"/>
            <a:ext cx="59219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SEGURIDAD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4504450" y="-416385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94810" y="9369243"/>
            <a:ext cx="663074" cy="379761"/>
          </a:xfrm>
          <a:custGeom>
            <a:avLst/>
            <a:gdLst/>
            <a:ahLst/>
            <a:cxnLst/>
            <a:rect r="r" b="b" t="t" l="l"/>
            <a:pathLst>
              <a:path h="379761" w="663074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776487" y="2038299"/>
            <a:ext cx="222827" cy="222827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776487" y="4682943"/>
            <a:ext cx="222827" cy="22282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776487" y="7246147"/>
            <a:ext cx="222827" cy="22282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749546" y="3794097"/>
            <a:ext cx="4553602" cy="4114800"/>
          </a:xfrm>
          <a:custGeom>
            <a:avLst/>
            <a:gdLst/>
            <a:ahLst/>
            <a:cxnLst/>
            <a:rect r="r" b="b" t="t" l="l"/>
            <a:pathLst>
              <a:path h="4114800" w="4553602">
                <a:moveTo>
                  <a:pt x="0" y="0"/>
                </a:moveTo>
                <a:lnTo>
                  <a:pt x="4553602" y="0"/>
                </a:lnTo>
                <a:lnTo>
                  <a:pt x="455360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452377" y="2524228"/>
            <a:ext cx="7920383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Descentralización utilizando arquitectura escalable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52377" y="1892534"/>
            <a:ext cx="382279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RENDIMIENTO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52377" y="5168872"/>
            <a:ext cx="7920383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 implementarán mecanismos de autenticación y autorización basados en estándares (por ejemplo, OAuth 2.0)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52377" y="4537178"/>
            <a:ext cx="59219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DISEÑO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52377" y="7732075"/>
            <a:ext cx="7920383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La documentación técnica y de usuario debe estar disponible para el usuario.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52377" y="7100382"/>
            <a:ext cx="59219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F2374"/>
                </a:solidFill>
                <a:latin typeface="Raleway Heavy"/>
                <a:ea typeface="Raleway Heavy"/>
                <a:cs typeface="Raleway Heavy"/>
                <a:sym typeface="Raleway Heavy"/>
              </a:rPr>
              <a:t>DOCUMENTACIÓN 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4504450" y="-416385"/>
            <a:ext cx="7315200" cy="2646772"/>
          </a:xfrm>
          <a:custGeom>
            <a:avLst/>
            <a:gdLst/>
            <a:ahLst/>
            <a:cxnLst/>
            <a:rect r="r" b="b" t="t" l="l"/>
            <a:pathLst>
              <a:path h="2646772" w="7315200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DAGgEHbepHA</dc:identifier>
  <dcterms:modified xsi:type="dcterms:W3CDTF">2011-08-01T06:04:30Z</dcterms:modified>
  <cp:revision>1</cp:revision>
  <dc:title>Corte 2 presentacion</dc:title>
</cp:coreProperties>
</file>

<file path=docProps/thumbnail.jpeg>
</file>